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559" r:id="rId2"/>
    <p:sldId id="560" r:id="rId3"/>
    <p:sldId id="513" r:id="rId4"/>
    <p:sldId id="563" r:id="rId5"/>
    <p:sldId id="514" r:id="rId6"/>
    <p:sldId id="515" r:id="rId7"/>
    <p:sldId id="516" r:id="rId8"/>
    <p:sldId id="517" r:id="rId9"/>
    <p:sldId id="518" r:id="rId10"/>
    <p:sldId id="519" r:id="rId11"/>
    <p:sldId id="520" r:id="rId12"/>
    <p:sldId id="521" r:id="rId13"/>
    <p:sldId id="522" r:id="rId14"/>
    <p:sldId id="523" r:id="rId15"/>
    <p:sldId id="524" r:id="rId16"/>
    <p:sldId id="525" r:id="rId17"/>
    <p:sldId id="540" r:id="rId18"/>
    <p:sldId id="541" r:id="rId19"/>
    <p:sldId id="542" r:id="rId20"/>
    <p:sldId id="543" r:id="rId21"/>
    <p:sldId id="544" r:id="rId22"/>
    <p:sldId id="545" r:id="rId23"/>
    <p:sldId id="546" r:id="rId24"/>
    <p:sldId id="547" r:id="rId25"/>
    <p:sldId id="548" r:id="rId26"/>
    <p:sldId id="549" r:id="rId27"/>
    <p:sldId id="550" r:id="rId28"/>
    <p:sldId id="553" r:id="rId29"/>
    <p:sldId id="551" r:id="rId30"/>
    <p:sldId id="552" r:id="rId31"/>
    <p:sldId id="526" r:id="rId32"/>
    <p:sldId id="534" r:id="rId33"/>
    <p:sldId id="527" r:id="rId34"/>
    <p:sldId id="528" r:id="rId35"/>
    <p:sldId id="529" r:id="rId36"/>
    <p:sldId id="530" r:id="rId37"/>
    <p:sldId id="533" r:id="rId38"/>
    <p:sldId id="535" r:id="rId39"/>
    <p:sldId id="558" r:id="rId40"/>
    <p:sldId id="554" r:id="rId41"/>
    <p:sldId id="555" r:id="rId42"/>
    <p:sldId id="557" r:id="rId43"/>
    <p:sldId id="537" r:id="rId44"/>
    <p:sldId id="562" r:id="rId45"/>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5" d="100"/>
          <a:sy n="105" d="100"/>
        </p:scale>
        <p:origin x="-1640" y="-112"/>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6/13/16</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6/13/16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16</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31</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33</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34</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35</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36</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sp>
        <p:nvSpPr>
          <p:cNvPr id="8" name="TextBox 7"/>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sp>
        <p:nvSpPr>
          <p:cNvPr id="7" name="TextBox 6"/>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sp>
        <p:nvSpPr>
          <p:cNvPr id="10" name="TextBox 9"/>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sp>
        <p:nvSpPr>
          <p:cNvPr id="9" name="TextBox 8"/>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6/13/16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stars.org/p/7020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ws.amazon.com/consol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hyperlink" Target="https://364840684323.signin.aws.amazon.com/consol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 Id="rId3" Type="http://schemas.openxmlformats.org/officeDocument/2006/relationships/image" Target="../media/image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loud.google.com/" TargetMode="External"/><Relationship Id="rId4" Type="http://schemas.openxmlformats.org/officeDocument/2006/relationships/hyperlink" Target="https://www.digitalocean.com/" TargetMode="External"/><Relationship Id="rId5" Type="http://schemas.openxmlformats.org/officeDocument/2006/relationships/hyperlink" Target="https://azure.microsoft.com/en-us/" TargetMode="External"/><Relationship Id="rId6" Type="http://schemas.openxmlformats.org/officeDocument/2006/relationships/hyperlink" Target="http://www.rackspace.com/cloud" TargetMode="External"/><Relationship Id="rId1" Type="http://schemas.openxmlformats.org/officeDocument/2006/relationships/slideLayout" Target="../slideLayouts/slideLayout2.xml"/><Relationship Id="rId2" Type="http://schemas.openxmlformats.org/officeDocument/2006/relationships/hyperlink" Target="https://aws.amazon.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59614" y="2845296"/>
            <a:ext cx="7772400" cy="1447800"/>
          </a:xfrm>
        </p:spPr>
        <p:txBody>
          <a:bodyPr/>
          <a:lstStyle/>
          <a:p>
            <a:pPr eaLnBrk="1" hangingPunct="1"/>
            <a:r>
              <a:rPr lang="en-US" b="0" dirty="0">
                <a:solidFill>
                  <a:srgbClr val="CA0000"/>
                </a:solidFill>
                <a:latin typeface="Calibri" charset="0"/>
                <a:ea typeface="ＭＳ Ｐゴシック" charset="0"/>
                <a:cs typeface="ＭＳ Ｐゴシック" charset="0"/>
              </a:rPr>
              <a:t>Canadian Bioinformatics Workshops</a:t>
            </a:r>
          </a:p>
        </p:txBody>
      </p:sp>
      <p:pic>
        <p:nvPicPr>
          <p:cNvPr id="8" name="Picture 7" descr="bioinformatics.ca-logo-white-tex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1196752"/>
            <a:ext cx="2480338" cy="104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txBox="1">
            <a:spLocks noChangeArrowheads="1"/>
          </p:cNvSpPr>
          <p:nvPr/>
        </p:nvSpPr>
        <p:spPr bwMode="auto">
          <a:xfrm>
            <a:off x="1115616" y="4166071"/>
            <a:ext cx="677862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Font typeface="Arial" charset="0"/>
              <a:buNone/>
            </a:pPr>
            <a:r>
              <a:rPr lang="en-US" smtClean="0">
                <a:latin typeface="Calibri" charset="0"/>
                <a:ea typeface="ＭＳ Ｐゴシック" charset="0"/>
                <a:cs typeface="ＭＳ Ｐゴシック" charset="0"/>
              </a:rPr>
              <a:t>www.bioinformatics.ca</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3619696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smtClean="0">
                <a:ea typeface="ＭＳ Ｐゴシック" charset="0"/>
              </a:rPr>
              <a:t>We </a:t>
            </a:r>
            <a:r>
              <a:rPr lang="en-US" dirty="0">
                <a:ea typeface="ＭＳ Ｐゴシック" charset="0"/>
              </a:rPr>
              <a:t>received a grant from Amazon, so supported by ‘AWS in Education grant </a:t>
            </a:r>
            <a:r>
              <a:rPr lang="en-US" dirty="0" smtClean="0">
                <a:ea typeface="ＭＳ Ｐゴシック" charset="0"/>
              </a:rPr>
              <a:t>award’.</a:t>
            </a:r>
            <a:endParaRPr lang="en-US" dirty="0">
              <a:ea typeface="ＭＳ Ｐゴシック" charset="0"/>
            </a:endParaRP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a:t>
            </a:r>
            <a:r>
              <a:rPr lang="en-US" dirty="0" smtClean="0">
                <a:ea typeface="ＭＳ Ｐゴシック" charset="0"/>
              </a:rPr>
              <a:t>) – now one for this course!</a:t>
            </a:r>
            <a:endParaRPr lang="en-US" dirty="0">
              <a:ea typeface="ＭＳ Ｐゴシック" charset="0"/>
            </a:endParaRP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smtClean="0"/>
              <a:t>are</a:t>
            </a:r>
            <a:r>
              <a:rPr lang="pl-PL" dirty="0" smtClean="0"/>
              <a:t> </a:t>
            </a:r>
            <a:r>
              <a:rPr lang="pl-PL" dirty="0" err="1" smtClean="0"/>
              <a:t>different</a:t>
            </a:r>
            <a:r>
              <a:rPr lang="pl-PL" dirty="0" smtClean="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smtClean="0"/>
              <a:t>Command</a:t>
            </a:r>
            <a:r>
              <a:rPr lang="pl-PL" dirty="0" smtClean="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smtClean="0"/>
              <a:t>powerful</a:t>
            </a:r>
            <a:r>
              <a:rPr lang="pl-PL" dirty="0" smtClean="0"/>
              <a:t> Unix </a:t>
            </a:r>
            <a:r>
              <a:rPr lang="pl-PL" dirty="0" err="1"/>
              <a:t>box</a:t>
            </a:r>
            <a:r>
              <a:rPr lang="pl-PL" dirty="0"/>
              <a:t>)</a:t>
            </a:r>
          </a:p>
          <a:p>
            <a:pPr marL="914400" lvl="1" indent="-457200">
              <a:buFont typeface="+mj-lt"/>
              <a:buAutoNum type="arabicPeriod"/>
              <a:defRPr/>
            </a:pPr>
            <a:r>
              <a:rPr lang="pl-PL" dirty="0" smtClean="0"/>
              <a:t>With </a:t>
            </a:r>
            <a:r>
              <a:rPr lang="pl-PL" dirty="0"/>
              <a:t>a web-</a:t>
            </a:r>
            <a:r>
              <a:rPr lang="pl-PL" dirty="0" err="1"/>
              <a:t>browser</a:t>
            </a:r>
            <a:r>
              <a:rPr lang="pl-PL" dirty="0"/>
              <a:t> </a:t>
            </a:r>
            <a:r>
              <a:rPr lang="pl-PL" dirty="0" smtClean="0"/>
              <a:t>(</a:t>
            </a:r>
            <a:r>
              <a:rPr lang="pl-PL" dirty="0" err="1" smtClean="0"/>
              <a:t>e.g</a:t>
            </a:r>
            <a:r>
              <a:rPr lang="pl-PL" dirty="0" smtClean="0"/>
              <a:t>. </a:t>
            </a:r>
            <a:r>
              <a:rPr lang="pl-PL" dirty="0" err="1" smtClean="0"/>
              <a:t>Galaxy</a:t>
            </a:r>
            <a:r>
              <a:rPr lang="pl-PL" dirty="0"/>
              <a:t>): not </a:t>
            </a:r>
            <a:r>
              <a:rPr lang="pl-PL" dirty="0" smtClean="0"/>
              <a:t>in </a:t>
            </a:r>
            <a:r>
              <a:rPr lang="pl-PL" dirty="0" err="1" smtClean="0"/>
              <a:t>this</a:t>
            </a:r>
            <a:r>
              <a:rPr lang="pl-PL" dirty="0" smtClean="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an </a:t>
            </a:r>
            <a:r>
              <a:rPr lang="en-US" dirty="0" smtClean="0">
                <a:ea typeface="ＭＳ Ｐゴシック" charset="0"/>
              </a:rPr>
              <a:t>ftp server</a:t>
            </a:r>
            <a:endParaRPr lang="en-US" dirty="0">
              <a:ea typeface="ＭＳ Ｐゴシック" charset="0"/>
            </a:endParaRPr>
          </a:p>
          <a:p>
            <a:r>
              <a:rPr lang="en-US" dirty="0">
                <a:ea typeface="ＭＳ Ｐゴシック" charset="0"/>
              </a:rPr>
              <a:t>We brought up an Ubuntu (Linux) instance, and loaded a whole bunch of software for NGS analysis.</a:t>
            </a:r>
          </a:p>
          <a:p>
            <a:r>
              <a:rPr lang="en-US" dirty="0">
                <a:ea typeface="ＭＳ Ｐゴシック" charset="0"/>
              </a:rPr>
              <a:t>We then cloned this, and made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smtClean="0"/>
              <a:t>Amazon AWS documentation</a:t>
            </a:r>
            <a:endParaRPr lang="en-US" dirty="0"/>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a:t>
            </a:r>
            <a:r>
              <a:rPr lang="en-US" dirty="0" smtClean="0">
                <a:hlinkClick r:id="rId2"/>
              </a:rPr>
              <a:t>Computing</a:t>
            </a:r>
          </a:p>
          <a:p>
            <a:pPr marL="0" indent="0" algn="ctr">
              <a:buNone/>
            </a:pPr>
            <a:endParaRPr lang="en-US" dirty="0" smtClean="0">
              <a:hlinkClick r:id="rId2"/>
            </a:endParaRPr>
          </a:p>
          <a:p>
            <a:pPr marL="0" indent="0" algn="ctr">
              <a:buNone/>
            </a:pPr>
            <a:r>
              <a:rPr lang="en-US" dirty="0" smtClean="0">
                <a:hlinkClick r:id="rId2"/>
              </a:rPr>
              <a:t>http</a:t>
            </a:r>
            <a:r>
              <a:rPr lang="en-US" dirty="0">
                <a:hlinkClick r:id="rId2"/>
              </a:rPr>
              <a:t>://aws.amazon.com/console</a:t>
            </a:r>
            <a:r>
              <a:rPr lang="en-US" dirty="0" smtClean="0">
                <a:hlinkClick r:id="rId2"/>
              </a:rPr>
              <a:t>/</a:t>
            </a:r>
            <a:endParaRPr lang="en-US" dirty="0" smtClean="0"/>
          </a:p>
        </p:txBody>
      </p:sp>
    </p:spTree>
    <p:extLst>
      <p:ext uri="{BB962C8B-B14F-4D97-AF65-F5344CB8AC3E}">
        <p14:creationId xmlns:p14="http://schemas.microsoft.com/office/powerpoint/2010/main" val="203382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smtClean="0">
                <a:ea typeface="ＭＳ Ｐゴシック" charset="0"/>
              </a:rPr>
              <a:t>Logging into Amazon AWS</a:t>
            </a:r>
            <a:endParaRPr lang="en-US" dirty="0">
              <a:ea typeface="ＭＳ Ｐゴシック" charset="0"/>
            </a:endParaRPr>
          </a:p>
        </p:txBody>
      </p:sp>
    </p:spTree>
    <p:extLst>
      <p:ext uri="{BB962C8B-B14F-4D97-AF65-F5344CB8AC3E}">
        <p14:creationId xmlns:p14="http://schemas.microsoft.com/office/powerpoint/2010/main" val="305460201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AWS console</a:t>
            </a:r>
            <a:br>
              <a:rPr lang="en-US" dirty="0" smtClean="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https://364840684323.signin.aws.amazon.com/</a:t>
            </a:r>
            <a:r>
              <a:rPr lang="en-US" dirty="0" smtClean="0">
                <a:hlinkClick r:id="rId3"/>
              </a:rPr>
              <a:t>console</a:t>
            </a:r>
            <a:r>
              <a:rPr lang="en-US" dirty="0" smtClean="0"/>
              <a:t> </a:t>
            </a:r>
            <a:endParaRPr lang="en-US" dirty="0"/>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"EC2" </a:t>
            </a:r>
            <a:r>
              <a:rPr lang="en-US" dirty="0" smtClean="0"/>
              <a:t>service</a:t>
            </a:r>
            <a:endParaRPr lang="en-US" dirty="0"/>
          </a:p>
        </p:txBody>
      </p:sp>
      <p:pic>
        <p:nvPicPr>
          <p:cNvPr id="4" name="Content Placeholder 3" descr="Screenshot 2015-11-13 21.18.00.png"/>
          <p:cNvPicPr>
            <a:picLocks noGrp="1" noChangeAspect="1"/>
          </p:cNvPicPr>
          <p:nvPr>
            <p:ph idx="1"/>
          </p:nvPr>
        </p:nvPicPr>
        <p:blipFill>
          <a:blip r:embed="rId2">
            <a:extLst>
              <a:ext uri="{28A0092B-C50C-407E-A947-70E740481C1C}">
                <a14:useLocalDpi xmlns:a14="http://schemas.microsoft.com/office/drawing/2010/main" val="0"/>
              </a:ext>
            </a:extLst>
          </a:blip>
          <a:srcRect t="-3751" b="-3751"/>
          <a:stretch>
            <a:fillRect/>
          </a:stretch>
        </p:blipFill>
        <p:spPr/>
      </p:pic>
      <p:cxnSp>
        <p:nvCxnSpPr>
          <p:cNvPr id="5" name="Straight Arrow Connector 4"/>
          <p:cNvCxnSpPr/>
          <p:nvPr/>
        </p:nvCxnSpPr>
        <p:spPr>
          <a:xfrm flipH="1">
            <a:off x="827584" y="25649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708920"/>
            <a:ext cx="3006080" cy="830997"/>
          </a:xfrm>
          <a:prstGeom prst="rect">
            <a:avLst/>
          </a:prstGeom>
          <a:solidFill>
            <a:schemeClr val="bg1"/>
          </a:solidFill>
        </p:spPr>
        <p:txBody>
          <a:bodyPr wrap="square">
            <a:spAutoFit/>
          </a:bodyPr>
          <a:lstStyle/>
          <a:p>
            <a:r>
              <a:rPr lang="en-US" dirty="0"/>
              <a:t>Make sure you are in Oregon </a:t>
            </a:r>
            <a:r>
              <a:rPr lang="en-US" dirty="0" smtClean="0"/>
              <a:t>region</a:t>
            </a:r>
            <a:endParaRPr lang="en-US" dirty="0"/>
          </a:p>
        </p:txBody>
      </p:sp>
      <p:cxnSp>
        <p:nvCxnSpPr>
          <p:cNvPr id="7" name="Straight Arrow Connector 6"/>
          <p:cNvCxnSpPr/>
          <p:nvPr/>
        </p:nvCxnSpPr>
        <p:spPr>
          <a:xfrm flipV="1">
            <a:off x="8028384" y="1988840"/>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t>
            </a:r>
            <a:r>
              <a:rPr lang="en-US" dirty="0" smtClean="0"/>
              <a:t>a new Instance</a:t>
            </a:r>
            <a:endParaRPr lang="en-US" dirty="0"/>
          </a:p>
        </p:txBody>
      </p:sp>
      <p:pic>
        <p:nvPicPr>
          <p:cNvPr id="4" name="Content Placeholder 3" descr="Screenshot 2015-11-13 21.20.16.png"/>
          <p:cNvPicPr>
            <a:picLocks noGrp="1" noChangeAspect="1"/>
          </p:cNvPicPr>
          <p:nvPr>
            <p:ph idx="1"/>
          </p:nvPr>
        </p:nvPicPr>
        <p:blipFill>
          <a:blip r:embed="rId2">
            <a:extLst>
              <a:ext uri="{28A0092B-C50C-407E-A947-70E740481C1C}">
                <a14:useLocalDpi xmlns:a14="http://schemas.microsoft.com/office/drawing/2010/main" val="0"/>
              </a:ext>
            </a:extLst>
          </a:blip>
          <a:srcRect t="-2174" b="-2174"/>
          <a:stretch>
            <a:fillRect/>
          </a:stretch>
        </p:blipFill>
        <p:spPr/>
      </p:pic>
      <p:cxnSp>
        <p:nvCxnSpPr>
          <p:cNvPr id="5" name="Straight Arrow Connector 4"/>
          <p:cNvCxnSpPr/>
          <p:nvPr/>
        </p:nvCxnSpPr>
        <p:spPr>
          <a:xfrm flipH="1">
            <a:off x="2471438" y="389606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06D23BA9-5070-0648-A3DA-E6039966856F}" type="slidenum">
              <a:rPr lang="en-US" sz="1200"/>
              <a:pPr algn="r"/>
              <a:t>2</a:t>
            </a:fld>
            <a:endParaRPr lang="en-US" sz="1200"/>
          </a:p>
        </p:txBody>
      </p:sp>
      <p:sp>
        <p:nvSpPr>
          <p:cNvPr id="10242" name="Date Placeholder 2"/>
          <p:cNvSpPr txBox="1">
            <a:spLocks noGrp="1"/>
          </p:cNvSpPr>
          <p:nvPr/>
        </p:nvSpPr>
        <p:spPr bwMode="auto">
          <a:xfrm>
            <a:off x="762000" y="6248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Module #: Title of Module</a:t>
            </a:r>
          </a:p>
        </p:txBody>
      </p:sp>
      <p:sp>
        <p:nvSpPr>
          <p:cNvPr id="10243" name="Rectangle 5"/>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lstStyle/>
          <a:p>
            <a:pPr eaLnBrk="0" hangingPunct="0"/>
            <a:endParaRPr lang="en-US"/>
          </a:p>
        </p:txBody>
      </p:sp>
      <p:pic>
        <p:nvPicPr>
          <p:cNvPr id="10244" name="Content Placeholder 9" descr="Picture 1.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14400" y="73025"/>
            <a:ext cx="6858000" cy="6734175"/>
          </a:xfrm>
        </p:spPr>
      </p:pic>
      <p:sp>
        <p:nvSpPr>
          <p:cNvPr id="10245" name="Slide Number Placeholder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a:p>
        </p:txBody>
      </p:sp>
    </p:spTree>
    <p:extLst>
      <p:ext uri="{BB962C8B-B14F-4D97-AF65-F5344CB8AC3E}">
        <p14:creationId xmlns:p14="http://schemas.microsoft.com/office/powerpoint/2010/main" val="2104227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an AMI – Find the CSHL SEQTEC 2015 AMI in the Community AMIs</a:t>
            </a:r>
            <a:endParaRPr lang="en-US" dirty="0"/>
          </a:p>
        </p:txBody>
      </p:sp>
      <p:pic>
        <p:nvPicPr>
          <p:cNvPr id="4" name="Content Placeholder 3" descr="Screenshot 2015-11-13 21.21.59.png"/>
          <p:cNvPicPr>
            <a:picLocks noGrp="1" noChangeAspect="1"/>
          </p:cNvPicPr>
          <p:nvPr>
            <p:ph idx="1"/>
          </p:nvPr>
        </p:nvPicPr>
        <p:blipFill>
          <a:blip r:embed="rId2">
            <a:extLst>
              <a:ext uri="{28A0092B-C50C-407E-A947-70E740481C1C}">
                <a14:useLocalDpi xmlns:a14="http://schemas.microsoft.com/office/drawing/2010/main" val="0"/>
              </a:ext>
            </a:extLst>
          </a:blip>
          <a:srcRect t="-6514" b="-6514"/>
          <a:stretch>
            <a:fillRect/>
          </a:stretch>
        </p:blipFill>
        <p:spPr/>
      </p:pic>
      <p:sp>
        <p:nvSpPr>
          <p:cNvPr id="6" name="Rectangle 5"/>
          <p:cNvSpPr/>
          <p:nvPr/>
        </p:nvSpPr>
        <p:spPr>
          <a:xfrm>
            <a:off x="2267744" y="4869160"/>
            <a:ext cx="5616624" cy="830997"/>
          </a:xfrm>
          <a:prstGeom prst="rect">
            <a:avLst/>
          </a:prstGeom>
        </p:spPr>
        <p:txBody>
          <a:bodyPr wrap="square">
            <a:spAutoFit/>
          </a:bodyPr>
          <a:lstStyle/>
          <a:p>
            <a:r>
              <a:rPr lang="en-US" dirty="0" smtClean="0"/>
              <a:t>Search for: </a:t>
            </a:r>
            <a:r>
              <a:rPr lang="hu-HU" dirty="0"/>
              <a:t>cshl_seqtec_2015_v3 - ami-58031239</a:t>
            </a:r>
            <a:r>
              <a:rPr lang="en-US" dirty="0" smtClean="0"/>
              <a:t> (US West - Oregon)</a:t>
            </a:r>
            <a:endParaRPr lang="en-US" dirty="0"/>
          </a:p>
        </p:txBody>
      </p:sp>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491880"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3465987"/>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15-11-15 19.32.49.png"/>
          <p:cNvPicPr>
            <a:picLocks noGrp="1" noChangeAspect="1"/>
          </p:cNvPicPr>
          <p:nvPr>
            <p:ph idx="1"/>
          </p:nvPr>
        </p:nvPicPr>
        <p:blipFill>
          <a:blip r:embed="rId2">
            <a:extLst>
              <a:ext uri="{28A0092B-C50C-407E-A947-70E740481C1C}">
                <a14:useLocalDpi xmlns:a14="http://schemas.microsoft.com/office/drawing/2010/main" val="0"/>
              </a:ext>
            </a:extLst>
          </a:blip>
          <a:srcRect t="-1659" b="-1659"/>
          <a:stretch>
            <a:fillRect/>
          </a:stretch>
        </p:blipFill>
        <p:spPr/>
      </p:pic>
      <p:sp>
        <p:nvSpPr>
          <p:cNvPr id="2" name="Title 1"/>
          <p:cNvSpPr>
            <a:spLocks noGrp="1"/>
          </p:cNvSpPr>
          <p:nvPr>
            <p:ph type="title"/>
          </p:nvPr>
        </p:nvSpPr>
        <p:spPr/>
        <p:txBody>
          <a:bodyPr/>
          <a:lstStyle/>
          <a:p>
            <a:r>
              <a:rPr lang="en-US" dirty="0"/>
              <a:t>Choose </a:t>
            </a:r>
            <a:r>
              <a:rPr lang="en-US" dirty="0" smtClean="0"/>
              <a:t>”m4.2xlarge</a:t>
            </a:r>
            <a:r>
              <a:rPr lang="en-US" dirty="0"/>
              <a:t>" instance type, then "Next: Configure Instance Details".</a:t>
            </a:r>
          </a:p>
        </p:txBody>
      </p:sp>
      <p:cxnSp>
        <p:nvCxnSpPr>
          <p:cNvPr id="5" name="Straight Arrow Connector 4"/>
          <p:cNvCxnSpPr/>
          <p:nvPr/>
        </p:nvCxnSpPr>
        <p:spPr>
          <a:xfrm flipH="1">
            <a:off x="5940152" y="541602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452320" y="5949280"/>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smtClean="0"/>
              <a:t>"Protect </a:t>
            </a:r>
            <a:r>
              <a:rPr lang="en-US" dirty="0"/>
              <a:t>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smtClean="0"/>
              <a:t>-</a:t>
            </a:r>
            <a:r>
              <a:rPr lang="en-US" sz="2400" dirty="0" err="1" smtClean="0"/>
              <a:t>xxxxxxx</a:t>
            </a:r>
            <a:r>
              <a:rPr lang="en-US" sz="2400" dirty="0" smtClean="0"/>
              <a:t>" </a:t>
            </a:r>
            <a:r>
              <a:rPr lang="en-US" sz="2400" dirty="0"/>
              <a:t>(32GB) and "snap-</a:t>
            </a:r>
            <a:r>
              <a:rPr lang="en-US" sz="2400" dirty="0" err="1"/>
              <a:t>xxxxxxx</a:t>
            </a:r>
            <a:r>
              <a:rPr lang="en-US" sz="2400" dirty="0"/>
              <a:t>" (500GB)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a:t>
            </a:r>
            <a:r>
              <a:rPr lang="en-US" sz="2800" dirty="0" smtClean="0"/>
              <a:t>like “Name</a:t>
            </a:r>
            <a:r>
              <a:rPr lang="en-US" sz="2800" dirty="0"/>
              <a:t>=</a:t>
            </a:r>
            <a:r>
              <a:rPr lang="en-US" sz="2800" dirty="0" err="1" smtClean="0"/>
              <a:t>ObiGriffith</a:t>
            </a:r>
            <a:r>
              <a:rPr lang="en-US" sz="2800" dirty="0" smtClean="0"/>
              <a:t>” [use </a:t>
            </a:r>
            <a:r>
              <a:rPr lang="en-US" sz="2800" dirty="0"/>
              <a:t>your own </a:t>
            </a:r>
            <a:r>
              <a:rPr lang="en-US" sz="2800" dirty="0" smtClean="0"/>
              <a:t>name]. </a:t>
            </a:r>
            <a:r>
              <a:rPr lang="en-US" sz="2800" dirty="0"/>
              <a:t>Then hit "Next: Configure Security Group".</a:t>
            </a:r>
          </a:p>
        </p:txBody>
      </p:sp>
      <p:pic>
        <p:nvPicPr>
          <p:cNvPr id="4" name="Content Placeholder 3" descr="Screenshot 2015-11-13 21.34.40.png"/>
          <p:cNvPicPr>
            <a:picLocks noGrp="1" noChangeAspect="1"/>
          </p:cNvPicPr>
          <p:nvPr>
            <p:ph idx="1"/>
          </p:nvPr>
        </p:nvPicPr>
        <p:blipFill>
          <a:blip r:embed="rId2">
            <a:extLst>
              <a:ext uri="{28A0092B-C50C-407E-A947-70E740481C1C}">
                <a14:useLocalDpi xmlns:a14="http://schemas.microsoft.com/office/drawing/2010/main" val="0"/>
              </a:ext>
            </a:extLst>
          </a:blip>
          <a:srcRect t="-4984" b="-4984"/>
          <a:stretch>
            <a:fillRect/>
          </a:stretch>
        </p:blipFill>
        <p:spPr/>
      </p:pic>
      <p:cxnSp>
        <p:nvCxnSpPr>
          <p:cNvPr id="5" name="Straight Arrow Connector 4"/>
          <p:cNvCxnSpPr/>
          <p:nvPr/>
        </p:nvCxnSpPr>
        <p:spPr>
          <a:xfrm flipV="1">
            <a:off x="4355976" y="328498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187624" y="4149080"/>
            <a:ext cx="6360485" cy="461665"/>
          </a:xfrm>
          <a:prstGeom prst="rect">
            <a:avLst/>
          </a:prstGeom>
          <a:noFill/>
        </p:spPr>
        <p:txBody>
          <a:bodyPr wrap="none" rtlCol="0">
            <a:spAutoFit/>
          </a:bodyPr>
          <a:lstStyle/>
          <a:p>
            <a:r>
              <a:rPr lang="en-US" dirty="0" smtClean="0"/>
              <a:t>Important: Don’t forget to name your instance</a:t>
            </a:r>
            <a:endParaRPr lang="en-US" dirty="0"/>
          </a:p>
        </p:txBody>
      </p:sp>
      <p:sp>
        <p:nvSpPr>
          <p:cNvPr id="9" name="Rectangle 8"/>
          <p:cNvSpPr/>
          <p:nvPr/>
        </p:nvSpPr>
        <p:spPr>
          <a:xfrm>
            <a:off x="7524328" y="5780606"/>
            <a:ext cx="1440160"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Select an Existing Security Group, choose "SSH_HTTP_8081_IN_ALL_OUT". Then hit "Review and Launch". </a:t>
            </a:r>
          </a:p>
        </p:txBody>
      </p:sp>
      <p:pic>
        <p:nvPicPr>
          <p:cNvPr id="4" name="Content Placeholder 3" descr="Screenshot 2015-11-13 21.36.54.png"/>
          <p:cNvPicPr>
            <a:picLocks noGrp="1" noChangeAspect="1"/>
          </p:cNvPicPr>
          <p:nvPr>
            <p:ph idx="1"/>
          </p:nvPr>
        </p:nvPicPr>
        <p:blipFill>
          <a:blip r:embed="rId2">
            <a:extLst>
              <a:ext uri="{28A0092B-C50C-407E-A947-70E740481C1C}">
                <a14:useLocalDpi xmlns:a14="http://schemas.microsoft.com/office/drawing/2010/main" val="0"/>
              </a:ext>
            </a:extLst>
          </a:blip>
          <a:srcRect t="-5459" b="-5459"/>
          <a:stretch>
            <a:fillRect/>
          </a:stretch>
        </p:blipFill>
        <p:spPr/>
      </p:pic>
      <p:cxnSp>
        <p:nvCxnSpPr>
          <p:cNvPr id="5" name="Straight Arrow Connector 4"/>
          <p:cNvCxnSpPr/>
          <p:nvPr/>
        </p:nvCxnSpPr>
        <p:spPr>
          <a:xfrm flipH="1">
            <a:off x="3553530" y="318831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804248" y="384871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956376" y="5768277"/>
            <a:ext cx="1008112"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t>the details of your instance, note the warnings, then hit Launch</a:t>
            </a:r>
            <a:endParaRPr lang="en-US" dirty="0"/>
          </a:p>
        </p:txBody>
      </p:sp>
      <p:pic>
        <p:nvPicPr>
          <p:cNvPr id="6" name="Content Placeholder 5" descr="Screenshot 2015-11-13 21.41.53.png"/>
          <p:cNvPicPr>
            <a:picLocks noGrp="1" noChangeAspect="1"/>
          </p:cNvPicPr>
          <p:nvPr>
            <p:ph idx="1"/>
          </p:nvPr>
        </p:nvPicPr>
        <p:blipFill>
          <a:blip r:embed="rId2">
            <a:extLst>
              <a:ext uri="{28A0092B-C50C-407E-A947-70E740481C1C}">
                <a14:useLocalDpi xmlns:a14="http://schemas.microsoft.com/office/drawing/2010/main" val="0"/>
              </a:ext>
            </a:extLst>
          </a:blip>
          <a:srcRect t="-5627" b="-5627"/>
          <a:stretch>
            <a:fillRect/>
          </a:stretch>
        </p:blipFill>
        <p:spPr/>
      </p:pic>
      <p:sp>
        <p:nvSpPr>
          <p:cNvPr id="7" name="Rectangle 6"/>
          <p:cNvSpPr/>
          <p:nvPr/>
        </p:nvSpPr>
        <p:spPr>
          <a:xfrm>
            <a:off x="8460432" y="5780606"/>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2566134" y="43877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860032" y="538554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existing key pair: "CSHL" and then Launch.</a:t>
            </a:r>
          </a:p>
        </p:txBody>
      </p:sp>
      <p:pic>
        <p:nvPicPr>
          <p:cNvPr id="4" name="Content Placeholder 3" descr="Screenshot 2015-11-13 21.44.36.png"/>
          <p:cNvPicPr>
            <a:picLocks noGrp="1" noChangeAspect="1"/>
          </p:cNvPicPr>
          <p:nvPr>
            <p:ph idx="1"/>
          </p:nvPr>
        </p:nvPicPr>
        <p:blipFill>
          <a:blip r:embed="rId2">
            <a:extLst>
              <a:ext uri="{28A0092B-C50C-407E-A947-70E740481C1C}">
                <a14:useLocalDpi xmlns:a14="http://schemas.microsoft.com/office/drawing/2010/main" val="0"/>
              </a:ext>
            </a:extLst>
          </a:blip>
          <a:srcRect t="-5382" b="-5382"/>
          <a:stretch>
            <a:fillRect/>
          </a:stretch>
        </p:blipFill>
        <p:spPr/>
      </p:pic>
      <p:cxnSp>
        <p:nvCxnSpPr>
          <p:cNvPr id="5" name="Straight Arrow Connector 4"/>
          <p:cNvCxnSpPr/>
          <p:nvPr/>
        </p:nvCxnSpPr>
        <p:spPr>
          <a:xfrm flipH="1">
            <a:off x="3755252" y="412442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251196" y="45091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860032" y="48691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623249" y="5055115"/>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Instances to see your new instance spinning up!</a:t>
            </a:r>
            <a:endParaRPr lang="en-US" dirty="0"/>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Find YOUR instance, select it, and then hit connect for instructions on how to connect</a:t>
            </a:r>
            <a:endParaRPr lang="en-US" sz="3600" dirty="0"/>
          </a:p>
        </p:txBody>
      </p:sp>
      <p:pic>
        <p:nvPicPr>
          <p:cNvPr id="4" name="Content Placeholder 3" descr="Screenshot 2015-11-13 21.48.09.png"/>
          <p:cNvPicPr>
            <a:picLocks noGrp="1" noChangeAspect="1"/>
          </p:cNvPicPr>
          <p:nvPr>
            <p:ph idx="1"/>
          </p:nvPr>
        </p:nvPicPr>
        <p:blipFill>
          <a:blip r:embed="rId2">
            <a:extLst>
              <a:ext uri="{28A0092B-C50C-407E-A947-70E740481C1C}">
                <a14:useLocalDpi xmlns:a14="http://schemas.microsoft.com/office/drawing/2010/main" val="0"/>
              </a:ext>
            </a:extLst>
          </a:blip>
          <a:srcRect t="-4746" b="-4746"/>
          <a:stretch>
            <a:fillRect/>
          </a:stretch>
        </p:blipFill>
        <p:spPr/>
      </p:pic>
      <p:cxnSp>
        <p:nvCxnSpPr>
          <p:cNvPr id="5" name="Straight Arrow Connector 4"/>
          <p:cNvCxnSpPr/>
          <p:nvPr/>
        </p:nvCxnSpPr>
        <p:spPr>
          <a:xfrm flipH="1">
            <a:off x="2339752"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267745" y="2132856"/>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2943225" y="548680"/>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smtClean="0">
                <a:solidFill>
                  <a:schemeClr val="bg1"/>
                </a:solidFill>
                <a:latin typeface="Calibri" charset="0"/>
                <a:cs typeface="Segoe UI" charset="0"/>
              </a:rPr>
              <a:t>Introduction to cloud computing</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Griffith, Obi Griffith</a:t>
            </a:r>
            <a:r>
              <a:rPr lang="en-US" sz="1600" dirty="0">
                <a:latin typeface="Calibri"/>
                <a:cs typeface="Calibri"/>
              </a:rPr>
              <a:t>, </a:t>
            </a:r>
            <a:r>
              <a:rPr lang="en-US" sz="1600" dirty="0" smtClean="0">
                <a:latin typeface="Calibri"/>
                <a:cs typeface="Calibri"/>
              </a:rPr>
              <a:t>Francis </a:t>
            </a:r>
            <a:r>
              <a:rPr lang="en-US" sz="1600" dirty="0" err="1" smtClean="0">
                <a:latin typeface="Calibri"/>
                <a:cs typeface="Calibri"/>
              </a:rPr>
              <a:t>Oullette</a:t>
            </a:r>
            <a:endParaRPr lang="en-US" sz="1600" dirty="0" smtClean="0">
              <a:latin typeface="Calibri"/>
              <a:ea typeface="+mj-ea"/>
              <a:cs typeface="Calibri"/>
            </a:endParaRPr>
          </a:p>
          <a:p>
            <a:pPr fontAlgn="auto">
              <a:spcAft>
                <a:spcPts val="0"/>
              </a:spcAft>
              <a:buFont typeface="Arial" pitchFamily="34" charset="0"/>
              <a:buNone/>
              <a:defRPr/>
            </a:pPr>
            <a:r>
              <a:rPr lang="en-US" sz="1600" dirty="0">
                <a:ln w="1270">
                  <a:solidFill>
                    <a:schemeClr val="tx1">
                      <a:alpha val="38000"/>
                    </a:schemeClr>
                  </a:solidFill>
                </a:ln>
                <a:latin typeface="Calibri"/>
                <a:cs typeface="Calibri"/>
              </a:rPr>
              <a:t>Informatics for RNA-seq Analysis</a:t>
            </a:r>
          </a:p>
          <a:p>
            <a:pPr fontAlgn="auto">
              <a:spcAft>
                <a:spcPts val="0"/>
              </a:spcAft>
              <a:defRPr/>
            </a:pPr>
            <a:r>
              <a:rPr lang="en-US" sz="1400" dirty="0" smtClean="0">
                <a:ln w="1270">
                  <a:solidFill>
                    <a:schemeClr val="tx1">
                      <a:alpha val="38000"/>
                    </a:schemeClr>
                  </a:solidFill>
                </a:ln>
                <a:latin typeface="Calibri"/>
                <a:ea typeface="+mn-ea"/>
                <a:cs typeface="Calibri"/>
              </a:rPr>
              <a:t>June 16 </a:t>
            </a:r>
            <a:r>
              <a:rPr lang="en-US" sz="1400" dirty="0">
                <a:ln w="1270">
                  <a:solidFill>
                    <a:schemeClr val="tx1">
                      <a:alpha val="38000"/>
                    </a:schemeClr>
                  </a:solidFill>
                </a:ln>
                <a:latin typeface="Calibri"/>
                <a:ea typeface="+mn-ea"/>
                <a:cs typeface="Calibri"/>
              </a:rPr>
              <a:t>- </a:t>
            </a:r>
            <a:r>
              <a:rPr lang="en-US" sz="1400" dirty="0" smtClean="0">
                <a:ln w="1270">
                  <a:solidFill>
                    <a:schemeClr val="tx1">
                      <a:alpha val="38000"/>
                    </a:schemeClr>
                  </a:solidFill>
                </a:ln>
                <a:latin typeface="Calibri"/>
                <a:ea typeface="+mn-ea"/>
                <a:cs typeface="Calibri"/>
              </a:rPr>
              <a:t>17, 2016</a:t>
            </a:r>
          </a:p>
        </p:txBody>
      </p:sp>
      <p:pic>
        <p:nvPicPr>
          <p:cNvPr id="2" name="Picture 1" descr="DataCente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2708920"/>
            <a:ext cx="5737848" cy="3825232"/>
          </a:xfrm>
          <a:prstGeom prst="rect">
            <a:avLst/>
          </a:prstGeom>
        </p:spPr>
      </p:pic>
      <p:pic>
        <p:nvPicPr>
          <p:cNvPr id="7" name="Picture 6" descr="bioinformatics-ca.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4295721"/>
            <a:ext cx="2339752" cy="1005487"/>
          </a:xfrm>
          <a:prstGeom prst="rect">
            <a:avLst/>
          </a:prstGeom>
        </p:spPr>
      </p:pic>
    </p:spTree>
    <p:extLst>
      <p:ext uri="{BB962C8B-B14F-4D97-AF65-F5344CB8AC3E}">
        <p14:creationId xmlns:p14="http://schemas.microsoft.com/office/powerpoint/2010/main" val="325060695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Take note of your IP address and the instructions on changing permissions for the key file (Note, we will login as </a:t>
            </a:r>
            <a:r>
              <a:rPr lang="en-US" sz="2800" dirty="0" err="1" smtClean="0"/>
              <a:t>ubuntu</a:t>
            </a:r>
            <a:r>
              <a:rPr lang="en-US" sz="2800" dirty="0" smtClean="0"/>
              <a:t> NOT root)</a:t>
            </a:r>
            <a:endParaRPr lang="en-US" sz="2800" dirty="0"/>
          </a:p>
        </p:txBody>
      </p:sp>
      <p:pic>
        <p:nvPicPr>
          <p:cNvPr id="4" name="Content Placeholder 3" descr="Screenshot 2015-11-13 21.52.59.png"/>
          <p:cNvPicPr>
            <a:picLocks noGrp="1" noChangeAspect="1"/>
          </p:cNvPicPr>
          <p:nvPr>
            <p:ph idx="1"/>
          </p:nvPr>
        </p:nvPicPr>
        <p:blipFill>
          <a:blip r:embed="rId2">
            <a:extLst>
              <a:ext uri="{28A0092B-C50C-407E-A947-70E740481C1C}">
                <a14:useLocalDpi xmlns:a14="http://schemas.microsoft.com/office/drawing/2010/main" val="0"/>
              </a:ext>
            </a:extLst>
          </a:blip>
          <a:srcRect t="-2212" b="-2212"/>
          <a:stretch>
            <a:fillRect/>
          </a:stretch>
        </p:blipFill>
        <p:spPr/>
      </p:pic>
    </p:spTree>
    <p:extLst>
      <p:ext uri="{BB962C8B-B14F-4D97-AF65-F5344CB8AC3E}">
        <p14:creationId xmlns:p14="http://schemas.microsoft.com/office/powerpoint/2010/main" val="463268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a:t>
            </a:r>
            <a:r>
              <a:rPr lang="en-US" sz="3200" dirty="0" smtClean="0">
                <a:ea typeface="ＭＳ Ｐゴシック" charset="0"/>
              </a:rPr>
              <a:t>’ on a Mac</a:t>
            </a:r>
            <a:endParaRPr lang="en-US" sz="3200" dirty="0">
              <a:ea typeface="ＭＳ Ｐゴシック" charset="0"/>
            </a:endParaRP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smtClean="0"/>
              <a:t>In a Finder window</a:t>
            </a:r>
          </a:p>
          <a:p>
            <a:r>
              <a:rPr lang="en-US" dirty="0" smtClean="0"/>
              <a:t>‘Applications’ -&gt; ‘Utilities’ -&gt; ‘Terminal’</a:t>
            </a:r>
            <a:endParaRPr lang="en-US" dirty="0"/>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smtClean="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smtClean="0">
                <a:ea typeface="ＭＳ Ｐゴシック" charset="0"/>
              </a:rPr>
              <a:t>Add the terminal App to your dock</a:t>
            </a:r>
            <a:endParaRPr lang="en-US" dirty="0">
              <a:ea typeface="ＭＳ Ｐゴシック"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a:t>
            </a:r>
            <a:r>
              <a:rPr lang="en-US" sz="3200" dirty="0" smtClean="0">
                <a:ea typeface="ＭＳ Ｐゴシック" charset="0"/>
              </a:rPr>
              <a:t>directory on your Mac called ‘</a:t>
            </a:r>
            <a:r>
              <a:rPr lang="en-US" sz="3200" dirty="0" err="1" smtClean="0">
                <a:ea typeface="ＭＳ Ｐゴシック" charset="0"/>
              </a:rPr>
              <a:t>cshl</a:t>
            </a:r>
            <a:r>
              <a:rPr lang="en-US" sz="3200" dirty="0" smtClean="0">
                <a:ea typeface="ＭＳ Ｐゴシック" charset="0"/>
              </a:rPr>
              <a:t>’</a:t>
            </a:r>
            <a:endParaRPr lang="en-US" sz="3200" dirty="0">
              <a:ea typeface="ＭＳ Ｐゴシック" charset="0"/>
            </a:endParaRP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Tree>
    <p:extLst>
      <p:ext uri="{BB962C8B-B14F-4D97-AF65-F5344CB8AC3E}">
        <p14:creationId xmlns:p14="http://schemas.microsoft.com/office/powerpoint/2010/main" val="95884265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15-11-13 22.08.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764704"/>
            <a:ext cx="7826605" cy="5486093"/>
          </a:xfrm>
          <a:prstGeom prst="rect">
            <a:avLst/>
          </a:prstGeom>
        </p:spPr>
      </p:pic>
      <p:sp>
        <p:nvSpPr>
          <p:cNvPr id="4" name="Line Callout 2 3"/>
          <p:cNvSpPr/>
          <p:nvPr/>
        </p:nvSpPr>
        <p:spPr>
          <a:xfrm>
            <a:off x="3779912" y="3501008"/>
            <a:ext cx="1871911" cy="1224136"/>
          </a:xfrm>
          <a:prstGeom prst="borderCallout2">
            <a:avLst>
              <a:gd name="adj1" fmla="val 51107"/>
              <a:gd name="adj2" fmla="val 497"/>
              <a:gd name="adj3" fmla="val 109833"/>
              <a:gd name="adj4" fmla="val -12263"/>
              <a:gd name="adj5" fmla="val 160204"/>
              <a:gd name="adj6" fmla="val -39962"/>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latin typeface="Calibri"/>
                <a:cs typeface="Calibri"/>
              </a:rPr>
              <a:t>On Mac:</a:t>
            </a:r>
            <a:br>
              <a:rPr lang="en-US" dirty="0">
                <a:latin typeface="Calibri"/>
                <a:cs typeface="Calibri"/>
              </a:rPr>
            </a:br>
            <a:r>
              <a:rPr lang="en-US" dirty="0">
                <a:latin typeface="Calibri"/>
                <a:cs typeface="Calibri"/>
              </a:rPr>
              <a:t>Control</a:t>
            </a:r>
            <a:r>
              <a:rPr lang="en-US" dirty="0" smtClean="0">
                <a:latin typeface="Calibri"/>
                <a:cs typeface="Calibri"/>
              </a:rPr>
              <a:t>+</a:t>
            </a:r>
          </a:p>
          <a:p>
            <a:pPr algn="ctr">
              <a:defRPr/>
            </a:pPr>
            <a:r>
              <a:rPr lang="en-US" dirty="0" smtClean="0">
                <a:latin typeface="Calibri"/>
                <a:cs typeface="Calibri"/>
              </a:rPr>
              <a:t>Save </a:t>
            </a:r>
            <a:r>
              <a:rPr lang="en-US" dirty="0">
                <a:latin typeface="Calibri"/>
                <a:cs typeface="Calibri"/>
              </a:rPr>
              <a:t>L</a:t>
            </a:r>
            <a:r>
              <a:rPr lang="en-US" dirty="0" smtClean="0">
                <a:latin typeface="Calibri"/>
                <a:cs typeface="Calibri"/>
              </a:rPr>
              <a:t>ink As </a:t>
            </a:r>
            <a:endParaRPr lang="en-US" dirty="0">
              <a:latin typeface="Calibri"/>
              <a:cs typeface="Calibri"/>
            </a:endParaRPr>
          </a:p>
        </p:txBody>
      </p:sp>
      <p:sp>
        <p:nvSpPr>
          <p:cNvPr id="27653" name="Title 1"/>
          <p:cNvSpPr>
            <a:spLocks noGrp="1"/>
          </p:cNvSpPr>
          <p:nvPr>
            <p:ph type="title" idx="4294967295"/>
          </p:nvPr>
        </p:nvSpPr>
        <p:spPr>
          <a:xfrm>
            <a:off x="107950" y="-26988"/>
            <a:ext cx="8839200" cy="863601"/>
          </a:xfrm>
        </p:spPr>
        <p:txBody>
          <a:bodyPr/>
          <a:lstStyle/>
          <a:p>
            <a:r>
              <a:rPr lang="en-US" sz="3200" dirty="0" smtClean="0">
                <a:ea typeface="ＭＳ Ｐゴシック" charset="0"/>
              </a:rPr>
              <a:t>Obtain </a:t>
            </a:r>
            <a:r>
              <a:rPr lang="en-US" sz="3200" dirty="0">
                <a:ea typeface="ＭＳ Ｐゴシック" charset="0"/>
              </a:rPr>
              <a:t>your AWS ‘key’ </a:t>
            </a:r>
            <a:r>
              <a:rPr lang="en-US" sz="3200" dirty="0" smtClean="0">
                <a:ea typeface="ＭＳ Ｐゴシック" charset="0"/>
              </a:rPr>
              <a:t>file from course wiki</a:t>
            </a:r>
            <a:endParaRPr lang="en-US" sz="3200" dirty="0">
              <a:ea typeface="ＭＳ Ｐゴシック" charset="0"/>
            </a:endParaRPr>
          </a:p>
        </p:txBody>
      </p:sp>
      <p:sp>
        <p:nvSpPr>
          <p:cNvPr id="6" name="TextBox 5"/>
          <p:cNvSpPr txBox="1"/>
          <p:nvPr/>
        </p:nvSpPr>
        <p:spPr>
          <a:xfrm>
            <a:off x="5940152" y="4820960"/>
            <a:ext cx="2952328" cy="1200328"/>
          </a:xfrm>
          <a:prstGeom prst="rect">
            <a:avLst/>
          </a:prstGeom>
          <a:noFill/>
        </p:spPr>
        <p:txBody>
          <a:bodyPr wrap="square" rtlCol="0">
            <a:spAutoFit/>
          </a:bodyPr>
          <a:lstStyle/>
          <a:p>
            <a:r>
              <a:rPr lang="en-US" b="1" dirty="0" smtClean="0"/>
              <a:t>Save key file to your new ‘</a:t>
            </a:r>
            <a:r>
              <a:rPr lang="en-US" b="1" dirty="0" err="1" smtClean="0"/>
              <a:t>cshl</a:t>
            </a:r>
            <a:r>
              <a:rPr lang="en-US" b="1" dirty="0" smtClean="0"/>
              <a:t>’ directory</a:t>
            </a:r>
            <a:endParaRPr lang="en-US" b="1" dirty="0"/>
          </a:p>
        </p:txBody>
      </p:sp>
      <p:sp>
        <p:nvSpPr>
          <p:cNvPr id="10" name="TextBox 9"/>
          <p:cNvSpPr txBox="1"/>
          <p:nvPr/>
        </p:nvSpPr>
        <p:spPr>
          <a:xfrm>
            <a:off x="5796136" y="836712"/>
            <a:ext cx="2952328" cy="1200328"/>
          </a:xfrm>
          <a:prstGeom prst="rect">
            <a:avLst/>
          </a:prstGeom>
          <a:noFill/>
        </p:spPr>
        <p:txBody>
          <a:bodyPr wrap="square" rtlCol="0">
            <a:spAutoFit/>
          </a:bodyPr>
          <a:lstStyle/>
          <a:p>
            <a:r>
              <a:rPr lang="en-US" b="1" dirty="0" smtClean="0"/>
              <a:t>Go to course wiki, “Presentations” page</a:t>
            </a:r>
            <a:endParaRPr lang="en-US" b="1" dirty="0"/>
          </a:p>
        </p:txBody>
      </p:sp>
    </p:spTree>
    <p:extLst>
      <p:ext uri="{BB962C8B-B14F-4D97-AF65-F5344CB8AC3E}">
        <p14:creationId xmlns:p14="http://schemas.microsoft.com/office/powerpoint/2010/main" val="185039666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1143000"/>
          </a:xfrm>
        </p:spPr>
        <p:txBody>
          <a:bodyPr/>
          <a:lstStyle/>
          <a:p>
            <a:r>
              <a:rPr lang="en-US" sz="3200" dirty="0">
                <a:ea typeface="ＭＳ Ｐゴシック" charset="0"/>
              </a:rPr>
              <a:t>Viewing the ‘key’ file once downloaded</a:t>
            </a:r>
          </a:p>
        </p:txBody>
      </p:sp>
      <p:pic>
        <p:nvPicPr>
          <p:cNvPr id="4" name="Content Placeholder 3" descr="Screenshot 2015-11-13 22.22.04.png"/>
          <p:cNvPicPr>
            <a:picLocks noGrp="1" noChangeAspect="1"/>
          </p:cNvPicPr>
          <p:nvPr>
            <p:ph idx="1"/>
          </p:nvPr>
        </p:nvPicPr>
        <p:blipFill>
          <a:blip r:embed="rId3">
            <a:extLst>
              <a:ext uri="{28A0092B-C50C-407E-A947-70E740481C1C}">
                <a14:useLocalDpi xmlns:a14="http://schemas.microsoft.com/office/drawing/2010/main" val="0"/>
              </a:ext>
            </a:extLst>
          </a:blip>
          <a:srcRect l="-22906" r="-22906"/>
          <a:stretch>
            <a:fillRect/>
          </a:stretch>
        </p:blipFill>
        <p:spPr>
          <a:xfrm>
            <a:off x="152400" y="1340768"/>
            <a:ext cx="8839200" cy="4724400"/>
          </a:xfrm>
        </p:spPr>
      </p:pic>
    </p:spTree>
    <p:extLst>
      <p:ext uri="{BB962C8B-B14F-4D97-AF65-F5344CB8AC3E}">
        <p14:creationId xmlns:p14="http://schemas.microsoft.com/office/powerpoint/2010/main" val="375964467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a:t>
            </a:r>
            <a:r>
              <a:rPr lang="en-US" dirty="0" err="1" smtClean="0"/>
              <a:t>s</a:t>
            </a:r>
            <a:r>
              <a:rPr lang="en-US" dirty="0" smtClean="0"/>
              <a:t> -l (long listing)</a:t>
            </a:r>
          </a:p>
          <a:p>
            <a:pPr marL="0" indent="0">
              <a:buFont typeface="Arial" charset="0"/>
              <a:buNone/>
              <a:defRPr/>
            </a:pPr>
            <a:r>
              <a:rPr lang="en-US" sz="1800" dirty="0" err="1"/>
              <a:t>drwx</a:t>
            </a:r>
            <a:r>
              <a:rPr lang="en-US" sz="1800" dirty="0"/>
              <a:t>------+ 67 </a:t>
            </a:r>
            <a:r>
              <a:rPr lang="en-US" sz="1800" dirty="0" err="1" smtClean="0"/>
              <a:t>ogriffit</a:t>
            </a:r>
            <a:r>
              <a:rPr lang="en-US" sz="1800" dirty="0" smtClean="0"/>
              <a:t>  </a:t>
            </a:r>
            <a:r>
              <a:rPr lang="en-US" sz="1800" dirty="0"/>
              <a:t>staff  2278 22 May 21:25 ../</a:t>
            </a:r>
          </a:p>
          <a:p>
            <a:pPr marL="0" indent="0">
              <a:buFont typeface="Arial" charset="0"/>
              <a:buNone/>
              <a:defRPr/>
            </a:pPr>
            <a:r>
              <a:rPr lang="en-US" sz="1800" dirty="0"/>
              <a:t>-</a:t>
            </a:r>
            <a:r>
              <a:rPr lang="en-US" sz="1800" dirty="0" err="1"/>
              <a:t>rw</a:t>
            </a:r>
            <a:r>
              <a:rPr lang="en-US" sz="1800" dirty="0"/>
              <a:t>-r--r--@  1 </a:t>
            </a:r>
            <a:r>
              <a:rPr lang="en-US" sz="1800" dirty="0" err="1" smtClean="0"/>
              <a:t>ogriffit</a:t>
            </a:r>
            <a:r>
              <a:rPr lang="en-US" sz="1800" dirty="0" smtClean="0"/>
              <a:t>  </a:t>
            </a:r>
            <a:r>
              <a:rPr lang="en-US" sz="1800" dirty="0"/>
              <a:t>staff  1696 22 May 21:31 </a:t>
            </a:r>
            <a:r>
              <a:rPr lang="en-US" sz="1800" dirty="0" err="1" smtClean="0"/>
              <a:t>CSHL.pem</a:t>
            </a:r>
            <a:endParaRPr lang="en-US" sz="1800" dirty="0" smtClean="0"/>
          </a:p>
          <a:p>
            <a:pPr marL="0" indent="0">
              <a:buFont typeface="Arial" charset="0"/>
              <a:buNone/>
              <a:defRPr/>
            </a:pPr>
            <a:r>
              <a:rPr lang="en-US" sz="1800" dirty="0" smtClean="0"/>
              <a:t> </a:t>
            </a:r>
            <a:r>
              <a:rPr lang="en-US" sz="1800" dirty="0" err="1" smtClean="0"/>
              <a:t>rwx</a:t>
            </a:r>
            <a:r>
              <a:rPr lang="en-US" sz="1800" dirty="0" smtClean="0"/>
              <a:t> : owner </a:t>
            </a:r>
          </a:p>
          <a:p>
            <a:pPr marL="0" indent="0">
              <a:buFont typeface="Arial" charset="0"/>
              <a:buNone/>
              <a:defRPr/>
            </a:pPr>
            <a:r>
              <a:rPr lang="en-US" sz="1800" dirty="0"/>
              <a:t> </a:t>
            </a:r>
            <a:r>
              <a:rPr lang="en-US" sz="1800" dirty="0" smtClean="0"/>
              <a:t>   </a:t>
            </a:r>
            <a:r>
              <a:rPr lang="en-US" sz="1800" dirty="0" err="1" smtClean="0"/>
              <a:t>rwx</a:t>
            </a:r>
            <a:r>
              <a:rPr lang="en-US" sz="1800" dirty="0" smtClean="0"/>
              <a:t> : group</a:t>
            </a:r>
          </a:p>
          <a:p>
            <a:pPr marL="0" indent="0">
              <a:buFont typeface="Arial" charset="0"/>
              <a:buNone/>
              <a:defRPr/>
            </a:pPr>
            <a:r>
              <a:rPr lang="en-US" sz="1800" dirty="0"/>
              <a:t> </a:t>
            </a:r>
            <a:r>
              <a:rPr lang="en-US" sz="1800" dirty="0" smtClean="0"/>
              <a:t>      </a:t>
            </a:r>
            <a:r>
              <a:rPr lang="en-US" sz="1800" dirty="0" err="1" smtClean="0"/>
              <a:t>rwx</a:t>
            </a:r>
            <a:r>
              <a:rPr lang="en-US" sz="1800" dirty="0" smtClean="0"/>
              <a:t>: world</a:t>
            </a:r>
          </a:p>
          <a:p>
            <a:pPr marL="0" indent="0">
              <a:buFont typeface="Arial" charset="0"/>
              <a:buNone/>
              <a:defRPr/>
            </a:pPr>
            <a:r>
              <a:rPr lang="en-US" sz="1800" dirty="0"/>
              <a:t> </a:t>
            </a:r>
            <a:r>
              <a:rPr lang="en-US" sz="1800" dirty="0" smtClean="0"/>
              <a:t>r read    (4)</a:t>
            </a:r>
          </a:p>
          <a:p>
            <a:pPr marL="0" indent="0">
              <a:buFont typeface="Arial" charset="0"/>
              <a:buNone/>
              <a:defRPr/>
            </a:pPr>
            <a:r>
              <a:rPr lang="en-US" sz="1800" dirty="0"/>
              <a:t> </a:t>
            </a:r>
            <a:r>
              <a:rPr lang="en-US" sz="1800" dirty="0" smtClean="0"/>
              <a:t>w write   (2)</a:t>
            </a:r>
          </a:p>
          <a:p>
            <a:pPr marL="0" indent="0">
              <a:buFont typeface="Arial" charset="0"/>
              <a:buNone/>
              <a:defRPr/>
            </a:pPr>
            <a:r>
              <a:rPr lang="en-US" sz="1800" dirty="0"/>
              <a:t> </a:t>
            </a:r>
            <a:r>
              <a:rPr lang="en-US" sz="1800" dirty="0" smtClean="0"/>
              <a:t>x execute (1)</a:t>
            </a:r>
          </a:p>
          <a:p>
            <a:pPr marL="0" indent="0">
              <a:buFont typeface="Arial" charset="0"/>
              <a:buNone/>
              <a:defRPr/>
            </a:pPr>
            <a:endParaRPr lang="en-US" sz="1800" dirty="0"/>
          </a:p>
          <a:p>
            <a:pPr marL="0" indent="0">
              <a:buFont typeface="Arial" charset="0"/>
              <a:buNone/>
              <a:defRPr/>
            </a:pPr>
            <a:r>
              <a:rPr lang="en-US" sz="1800" dirty="0" smtClean="0"/>
              <a:t>Which ever way you add these 3 numbers, you know which integers </a:t>
            </a:r>
          </a:p>
          <a:p>
            <a:pPr marL="0" indent="0">
              <a:buFont typeface="Arial" charset="0"/>
              <a:buNone/>
              <a:defRPr/>
            </a:pPr>
            <a:r>
              <a:rPr lang="en-US" sz="1800" dirty="0" smtClean="0"/>
              <a:t>were used (6 is always 4+2, 5 is 4+1, 4 is by itself, 0 is none of them </a:t>
            </a:r>
            <a:r>
              <a:rPr lang="en-US" sz="1800" dirty="0" err="1" smtClean="0"/>
              <a:t>etc</a:t>
            </a:r>
            <a:r>
              <a:rPr lang="en-US" sz="1800" dirty="0" smtClean="0"/>
              <a:t> …)</a:t>
            </a:r>
          </a:p>
          <a:p>
            <a:pPr marL="0" indent="0">
              <a:buFont typeface="Arial" charset="0"/>
              <a:buNone/>
              <a:defRPr/>
            </a:pPr>
            <a:r>
              <a:rPr lang="en-US" sz="1800" dirty="0" smtClean="0"/>
              <a:t>So, when you have:</a:t>
            </a:r>
            <a:endParaRPr lang="en-US" sz="1800" dirty="0"/>
          </a:p>
          <a:p>
            <a:pPr marL="0" indent="0">
              <a:buFont typeface="Arial" charset="0"/>
              <a:buNone/>
              <a:defRPr/>
            </a:pPr>
            <a:r>
              <a:rPr lang="en-US" sz="1800" b="1" dirty="0" err="1">
                <a:solidFill>
                  <a:srgbClr val="800000"/>
                </a:solidFill>
              </a:rPr>
              <a:t>c</a:t>
            </a:r>
            <a:r>
              <a:rPr lang="en-US" sz="1800" b="1" dirty="0" err="1" smtClean="0">
                <a:solidFill>
                  <a:srgbClr val="800000"/>
                </a:solidFill>
              </a:rPr>
              <a:t>hmod</a:t>
            </a:r>
            <a:r>
              <a:rPr lang="en-US" sz="1800" b="1" dirty="0" smtClean="0">
                <a:solidFill>
                  <a:srgbClr val="800000"/>
                </a:solidFill>
              </a:rPr>
              <a:t> 400 &lt;file name&gt;</a:t>
            </a:r>
          </a:p>
          <a:p>
            <a:pPr marL="0" indent="0">
              <a:buFont typeface="Arial" charset="0"/>
              <a:buNone/>
              <a:defRPr/>
            </a:pPr>
            <a:r>
              <a:rPr lang="en-US" sz="1800" dirty="0" smtClean="0"/>
              <a:t>It is “r” for the the file owner </a:t>
            </a:r>
            <a:r>
              <a:rPr lang="en-US" sz="1800" b="1" dirty="0" smtClean="0"/>
              <a:t>only</a:t>
            </a:r>
            <a:r>
              <a:rPr lang="en-US" sz="1800" dirty="0" smtClean="0"/>
              <a:t> </a:t>
            </a:r>
            <a:endParaRPr lang="en-US" sz="1800" dirty="0"/>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a:t>
            </a:r>
            <a:r>
              <a:rPr lang="en-US" sz="3200" dirty="0" smtClean="0">
                <a:ea typeface="ＭＳ Ｐゴシック" charset="0"/>
              </a:rPr>
              <a:t>file </a:t>
            </a:r>
            <a:br>
              <a:rPr lang="en-US" sz="3200" dirty="0" smtClean="0">
                <a:ea typeface="ＭＳ Ｐゴシック" charset="0"/>
              </a:rPr>
            </a:br>
            <a:r>
              <a:rPr lang="en-US" sz="3200" dirty="0" smtClean="0">
                <a:ea typeface="ＭＳ Ｐゴシック" charset="0"/>
              </a:rPr>
              <a:t>(Mac/Linux)</a:t>
            </a:r>
            <a:endParaRPr lang="en-US" sz="3200" dirty="0">
              <a:ea typeface="ＭＳ Ｐゴシック" charset="0"/>
            </a:endParaRPr>
          </a:p>
        </p:txBody>
      </p:sp>
    </p:spTree>
    <p:extLst>
      <p:ext uri="{BB962C8B-B14F-4D97-AF65-F5344CB8AC3E}">
        <p14:creationId xmlns:p14="http://schemas.microsoft.com/office/powerpoint/2010/main" val="336894093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into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cd </a:t>
            </a:r>
            <a:r>
              <a:rPr lang="en-CA" sz="2000" dirty="0" err="1" smtClean="0"/>
              <a:t>cshl</a:t>
            </a:r>
            <a:r>
              <a:rPr lang="en-CA" sz="2000" dirty="0" smtClean="0"/>
              <a:t>/</a:t>
            </a:r>
          </a:p>
          <a:p>
            <a:pPr>
              <a:buClrTx/>
              <a:buFontTx/>
              <a:buNone/>
              <a:defRPr/>
            </a:pPr>
            <a:r>
              <a:rPr lang="en-CA" sz="2000" dirty="0" err="1" smtClean="0"/>
              <a:t>chmod</a:t>
            </a:r>
            <a:r>
              <a:rPr lang="en-CA" sz="2000" dirty="0" smtClean="0"/>
              <a:t> 400 </a:t>
            </a:r>
            <a:r>
              <a:rPr lang="en-CA" sz="2000" dirty="0" err="1" smtClean="0"/>
              <a:t>CSHL.pem</a:t>
            </a:r>
            <a:endParaRPr lang="en-CA" sz="2000" dirty="0" smtClean="0"/>
          </a:p>
          <a:p>
            <a:pPr>
              <a:buClrTx/>
              <a:buFontTx/>
              <a:buNone/>
              <a:defRPr/>
            </a:pPr>
            <a:r>
              <a:rPr lang="en-CA" sz="2000" dirty="0" err="1" smtClean="0"/>
              <a:t>ssh</a:t>
            </a:r>
            <a:r>
              <a:rPr lang="en-CA" sz="2000" dirty="0" smtClean="0"/>
              <a:t> -</a:t>
            </a:r>
            <a:r>
              <a:rPr lang="en-CA" sz="2000" dirty="0" err="1" smtClean="0"/>
              <a:t>i</a:t>
            </a:r>
            <a:r>
              <a:rPr lang="en-CA" sz="2000" dirty="0" smtClean="0"/>
              <a:t> </a:t>
            </a:r>
            <a:r>
              <a:rPr lang="en-CA" sz="2000" dirty="0" err="1" smtClean="0"/>
              <a:t>CSHL.pem</a:t>
            </a:r>
            <a:r>
              <a:rPr lang="en-CA" sz="2000" dirty="0" smtClean="0"/>
              <a:t> </a:t>
            </a:r>
            <a:r>
              <a:rPr lang="en-CA" sz="2000" dirty="0" err="1" smtClean="0"/>
              <a:t>ubuntu</a:t>
            </a:r>
            <a:r>
              <a:rPr lang="en-CA" sz="2000" dirty="0" smtClean="0"/>
              <a:t>@[YOUR INSTANCE IP ADDRESS]</a:t>
            </a:r>
          </a:p>
        </p:txBody>
      </p:sp>
    </p:spTree>
    <p:extLst>
      <p:ext uri="{BB962C8B-B14F-4D97-AF65-F5344CB8AC3E}">
        <p14:creationId xmlns:p14="http://schemas.microsoft.com/office/powerpoint/2010/main" val="183744611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a:t>
            </a:r>
            <a:r>
              <a:rPr lang="en-US" sz="3200" dirty="0" smtClean="0">
                <a:ea typeface="ＭＳ Ｐゴシック" charset="0"/>
              </a:rPr>
              <a:t>computer</a:t>
            </a:r>
            <a:br>
              <a:rPr lang="en-US" sz="3200" dirty="0" smtClean="0">
                <a:ea typeface="ＭＳ Ｐゴシック" charset="0"/>
              </a:rPr>
            </a:br>
            <a:r>
              <a:rPr lang="en-US" sz="3200" dirty="0" smtClean="0">
                <a:ea typeface="ＭＳ Ｐゴシック" charset="0"/>
              </a:rPr>
              <a:t>(using a web browser)</a:t>
            </a:r>
            <a:endParaRPr lang="en-US" sz="3200" dirty="0">
              <a:ea typeface="ＭＳ Ｐゴシック" charset="0"/>
            </a:endParaRPr>
          </a:p>
        </p:txBody>
      </p:sp>
      <p:sp>
        <p:nvSpPr>
          <p:cNvPr id="2" name="TextBox 1"/>
          <p:cNvSpPr txBox="1"/>
          <p:nvPr/>
        </p:nvSpPr>
        <p:spPr>
          <a:xfrm>
            <a:off x="1619672" y="5733256"/>
            <a:ext cx="5647700" cy="461665"/>
          </a:xfrm>
          <a:prstGeom prst="rect">
            <a:avLst/>
          </a:prstGeom>
          <a:noFill/>
        </p:spPr>
        <p:txBody>
          <a:bodyPr wrap="none" rtlCol="0">
            <a:spAutoFit/>
          </a:bodyPr>
          <a:lstStyle/>
          <a:p>
            <a:r>
              <a:rPr lang="en-US" dirty="0"/>
              <a:t>http:/</a:t>
            </a:r>
            <a:r>
              <a:rPr lang="en-US" dirty="0" smtClean="0"/>
              <a:t>/[YOUR INSTANCE IP ADDRESS]/</a:t>
            </a:r>
            <a:endParaRPr lang="en-US" dirty="0"/>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out of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a:t>
            </a:r>
            <a:r>
              <a:rPr lang="en-US" b="1" dirty="0" smtClean="0"/>
              <a:t>Linux – simply type exit</a:t>
            </a:r>
            <a:endParaRPr lang="en-US" b="1" dirty="0"/>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smtClean="0"/>
              <a:t>Note, this disconnects the terminal session (</a:t>
            </a:r>
            <a:r>
              <a:rPr lang="en-US" dirty="0" err="1" smtClean="0"/>
              <a:t>ssh</a:t>
            </a:r>
            <a:r>
              <a:rPr lang="en-US" dirty="0" smtClean="0"/>
              <a:t> connection) to your cloud instance. But, your cloud instance is still running! See next slide for how to stop your instance.</a:t>
            </a:r>
            <a:endParaRPr lang="en-US" dirty="0"/>
          </a:p>
        </p:txBody>
      </p:sp>
    </p:spTree>
    <p:extLst>
      <p:ext uri="{BB962C8B-B14F-4D97-AF65-F5344CB8AC3E}">
        <p14:creationId xmlns:p14="http://schemas.microsoft.com/office/powerpoint/2010/main" val="227709616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52400" y="-26988"/>
            <a:ext cx="8839200" cy="1143001"/>
          </a:xfrm>
        </p:spPr>
        <p:txBody>
          <a:bodyPr/>
          <a:lstStyle/>
          <a:p>
            <a:r>
              <a:rPr lang="en-US">
                <a:latin typeface="Calibri" charset="0"/>
                <a:ea typeface="ＭＳ Ｐゴシック" charset="0"/>
              </a:rPr>
              <a:t>Learning objectives of the course</a:t>
            </a:r>
          </a:p>
        </p:txBody>
      </p:sp>
      <p:sp>
        <p:nvSpPr>
          <p:cNvPr id="3" name="Content Placeholder 2"/>
          <p:cNvSpPr>
            <a:spLocks noGrp="1"/>
          </p:cNvSpPr>
          <p:nvPr>
            <p:ph idx="1"/>
          </p:nvPr>
        </p:nvSpPr>
        <p:spPr/>
        <p:txBody>
          <a:bodyPr>
            <a:normAutofit/>
          </a:bodyPr>
          <a:lstStyle/>
          <a:p>
            <a:pPr>
              <a:defRPr/>
            </a:pPr>
            <a:r>
              <a:rPr lang="en-US" b="1" dirty="0" smtClean="0"/>
              <a:t>Module 0: Introduction to cloud computing</a:t>
            </a:r>
          </a:p>
          <a:p>
            <a:pPr>
              <a:defRPr/>
            </a:pPr>
            <a:r>
              <a:rPr lang="en-US" dirty="0" smtClean="0"/>
              <a:t>Module </a:t>
            </a:r>
            <a:r>
              <a:rPr lang="en-US" dirty="0" smtClean="0"/>
              <a:t>1: </a:t>
            </a:r>
            <a:r>
              <a:rPr lang="en-US" dirty="0"/>
              <a:t>Introduction to RNA </a:t>
            </a:r>
            <a:r>
              <a:rPr lang="en-US" dirty="0" smtClean="0"/>
              <a:t>Sequencing</a:t>
            </a:r>
            <a:endParaRPr lang="en-US" dirty="0"/>
          </a:p>
          <a:p>
            <a:pPr>
              <a:defRPr/>
            </a:pPr>
            <a:r>
              <a:rPr lang="en-US" dirty="0"/>
              <a:t>Module </a:t>
            </a:r>
            <a:r>
              <a:rPr lang="en-US" dirty="0" smtClean="0"/>
              <a:t>2: </a:t>
            </a:r>
            <a:r>
              <a:rPr lang="en-US" dirty="0"/>
              <a:t>A</a:t>
            </a:r>
            <a:r>
              <a:rPr lang="en-US" dirty="0" smtClean="0"/>
              <a:t>lignment </a:t>
            </a:r>
            <a:r>
              <a:rPr lang="en-US" dirty="0"/>
              <a:t>and </a:t>
            </a:r>
            <a:r>
              <a:rPr lang="en-US" dirty="0" smtClean="0"/>
              <a:t>Visualization</a:t>
            </a:r>
            <a:endParaRPr lang="en-US" dirty="0"/>
          </a:p>
          <a:p>
            <a:pPr>
              <a:defRPr/>
            </a:pPr>
            <a:r>
              <a:rPr lang="en-US" dirty="0"/>
              <a:t>Module </a:t>
            </a:r>
            <a:r>
              <a:rPr lang="en-US" dirty="0" smtClean="0"/>
              <a:t>3: </a:t>
            </a:r>
            <a:r>
              <a:rPr lang="en-US" dirty="0"/>
              <a:t>Expression and Differential Expression</a:t>
            </a:r>
          </a:p>
          <a:p>
            <a:pPr>
              <a:defRPr/>
            </a:pPr>
            <a:r>
              <a:rPr lang="en-US" dirty="0"/>
              <a:t>Module </a:t>
            </a:r>
            <a:r>
              <a:rPr lang="en-US" dirty="0" smtClean="0"/>
              <a:t>4: </a:t>
            </a:r>
            <a:r>
              <a:rPr lang="en-US" dirty="0"/>
              <a:t>Isoform </a:t>
            </a:r>
            <a:r>
              <a:rPr lang="en-US" dirty="0" smtClean="0"/>
              <a:t>Discovery </a:t>
            </a:r>
            <a:r>
              <a:rPr lang="en-US" dirty="0"/>
              <a:t>and </a:t>
            </a:r>
            <a:r>
              <a:rPr lang="en-US" dirty="0" smtClean="0"/>
              <a:t>Alternative </a:t>
            </a:r>
            <a:r>
              <a:rPr lang="en-US" dirty="0"/>
              <a:t>E</a:t>
            </a:r>
            <a:r>
              <a:rPr lang="en-US" dirty="0" smtClean="0"/>
              <a:t>xpression</a:t>
            </a:r>
            <a:endParaRPr lang="en-US" dirty="0"/>
          </a:p>
          <a:p>
            <a:pPr marL="0" indent="0">
              <a:buFont typeface="Arial" charset="0"/>
              <a:buNone/>
              <a:defRPr/>
            </a:pPr>
            <a:endParaRPr lang="en-US" dirty="0"/>
          </a:p>
          <a:p>
            <a:pPr>
              <a:defRPr/>
            </a:pPr>
            <a:r>
              <a:rPr lang="en-US" dirty="0" smtClean="0"/>
              <a:t>Tutorials</a:t>
            </a:r>
          </a:p>
          <a:p>
            <a:pPr lvl="1">
              <a:defRPr/>
            </a:pPr>
            <a:r>
              <a:rPr lang="en-US" dirty="0" smtClean="0">
                <a:latin typeface="Calibri" charset="0"/>
                <a:ea typeface="ＭＳ Ｐゴシック" charset="0"/>
              </a:rPr>
              <a:t>Use the AWS EC2 console to set up an EC2 instance</a:t>
            </a:r>
          </a:p>
          <a:p>
            <a:pPr lvl="1">
              <a:defRPr/>
            </a:pPr>
            <a:r>
              <a:rPr lang="en-US" dirty="0" smtClean="0">
                <a:latin typeface="Calibri" charset="0"/>
                <a:ea typeface="ＭＳ Ｐゴシック" charset="0"/>
              </a:rPr>
              <a:t>Login to instance from </a:t>
            </a:r>
            <a:r>
              <a:rPr lang="en-US" smtClean="0">
                <a:latin typeface="Calibri" charset="0"/>
                <a:ea typeface="ＭＳ Ｐゴシック" charset="0"/>
              </a:rPr>
              <a:t>command line</a:t>
            </a:r>
            <a:endParaRPr lang="en-US" dirty="0">
              <a:latin typeface="Calibri" charset="0"/>
              <a:ea typeface="ＭＳ Ｐゴシック" charset="0"/>
            </a:endParaRPr>
          </a:p>
        </p:txBody>
      </p:sp>
    </p:spTree>
    <p:extLst>
      <p:ext uri="{BB962C8B-B14F-4D97-AF65-F5344CB8AC3E}">
        <p14:creationId xmlns:p14="http://schemas.microsoft.com/office/powerpoint/2010/main" val="2507076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you are done for the day you can “Stop” your instance – Don’t Terminate!</a:t>
            </a:r>
            <a:endParaRPr lang="en-US" dirty="0"/>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‘Stop’</a:t>
            </a:r>
            <a:endParaRPr lang="en-US" dirty="0"/>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smtClean="0"/>
              <a:t>Next morning, you can “Start” your instance again</a:t>
            </a:r>
            <a:endParaRPr lang="en-US" dirty="0"/>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‘Start’</a:t>
            </a:r>
            <a:endParaRPr lang="en-US" dirty="0"/>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W</a:t>
            </a:r>
            <a:r>
              <a:rPr lang="en-US" sz="2400" dirty="0" smtClean="0"/>
              <a:t>hen </a:t>
            </a:r>
            <a:r>
              <a:rPr lang="en-US" sz="2400" dirty="0"/>
              <a:t>you </a:t>
            </a:r>
            <a:r>
              <a:rPr lang="en-US" sz="2400" dirty="0" smtClean="0"/>
              <a:t>restart </a:t>
            </a:r>
            <a:r>
              <a:rPr lang="en-US" sz="2400" dirty="0"/>
              <a:t>your instance you will need to find your </a:t>
            </a:r>
            <a:r>
              <a:rPr lang="en-US" sz="2400" dirty="0" smtClean="0"/>
              <a:t>new IP address. Select your instance and “Connect” or look in Description tab. Then go back to instructions for “Logging into your instance”</a:t>
            </a:r>
            <a:endParaRPr lang="en-US" sz="2400" dirty="0"/>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a:t>
            </a:r>
            <a:r>
              <a:rPr lang="en-US" dirty="0" smtClean="0">
                <a:ea typeface="ＭＳ Ｐゴシック" charset="0"/>
              </a:rPr>
              <a:t>Mac is </a:t>
            </a:r>
            <a:r>
              <a:rPr lang="en-US" dirty="0">
                <a:ea typeface="ＭＳ Ｐゴシック" charset="0"/>
              </a:rPr>
              <a:t>ready for the workshop</a:t>
            </a:r>
          </a:p>
          <a:p>
            <a:r>
              <a:rPr lang="en-US" dirty="0">
                <a:ea typeface="ＭＳ Ｐゴシック" charset="0"/>
              </a:rPr>
              <a:t>If it is not, you know where to get the information you need</a:t>
            </a:r>
          </a:p>
          <a:p>
            <a:r>
              <a:rPr lang="en-US" dirty="0" smtClean="0">
                <a:ea typeface="ＭＳ Ｐゴシック" charset="0"/>
              </a:rPr>
              <a:t>You </a:t>
            </a:r>
            <a:r>
              <a:rPr lang="en-US" dirty="0">
                <a:ea typeface="ＭＳ Ｐゴシック" charset="0"/>
              </a:rPr>
              <a:t>know how to login to AWS</a:t>
            </a:r>
          </a:p>
          <a:p>
            <a:r>
              <a:rPr lang="en-US" dirty="0" smtClean="0">
                <a:ea typeface="ＭＳ Ｐゴシック" charset="0"/>
              </a:rPr>
              <a:t>The next step is to login to your </a:t>
            </a:r>
            <a:r>
              <a:rPr lang="en-US" dirty="0" err="1" smtClean="0">
                <a:ea typeface="ＭＳ Ｐゴシック" charset="0"/>
              </a:rPr>
              <a:t>linux</a:t>
            </a:r>
            <a:r>
              <a:rPr lang="en-US" dirty="0" smtClean="0">
                <a:ea typeface="ＭＳ Ｐゴシック" charset="0"/>
              </a:rPr>
              <a:t> machine on AWS and learn the basics of a </a:t>
            </a:r>
            <a:r>
              <a:rPr lang="en-US" dirty="0" err="1" smtClean="0">
                <a:ea typeface="ＭＳ Ｐゴシック" charset="0"/>
              </a:rPr>
              <a:t>linux</a:t>
            </a:r>
            <a:r>
              <a:rPr lang="en-US" dirty="0" smtClean="0">
                <a:ea typeface="ＭＳ Ｐゴシック" charset="0"/>
              </a:rPr>
              <a:t> command line</a:t>
            </a:r>
            <a:endParaRPr lang="en-US" dirty="0">
              <a:ea typeface="ＭＳ Ｐゴシック" charset="0"/>
            </a:endParaRPr>
          </a:p>
        </p:txBody>
      </p:sp>
    </p:spTree>
    <p:extLst>
      <p:ext uri="{BB962C8B-B14F-4D97-AF65-F5344CB8AC3E}">
        <p14:creationId xmlns:p14="http://schemas.microsoft.com/office/powerpoint/2010/main" val="3590113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3"/>
          <p:cNvSpPr>
            <a:spLocks noGrp="1"/>
          </p:cNvSpPr>
          <p:nvPr>
            <p:ph idx="1"/>
          </p:nvPr>
        </p:nvSpPr>
        <p:spPr>
          <a:xfrm>
            <a:off x="0" y="0"/>
            <a:ext cx="9144000" cy="2535238"/>
          </a:xfrm>
          <a:solidFill>
            <a:schemeClr val="tx1"/>
          </a:solidFill>
        </p:spPr>
        <p:txBody>
          <a:bodyPr anchor="ctr"/>
          <a:lstStyle/>
          <a:p>
            <a:pPr algn="ctr">
              <a:buFont typeface="Arial" charset="0"/>
              <a:buNone/>
            </a:pPr>
            <a:r>
              <a:rPr lang="en-US" sz="4400" dirty="0" smtClean="0">
                <a:solidFill>
                  <a:schemeClr val="bg1"/>
                </a:solidFill>
                <a:latin typeface="Calibri" charset="0"/>
                <a:ea typeface="ＭＳ Ｐゴシック" charset="0"/>
              </a:rPr>
              <a:t>We </a:t>
            </a:r>
            <a:r>
              <a:rPr lang="en-US" sz="4400" dirty="0">
                <a:solidFill>
                  <a:schemeClr val="bg1"/>
                </a:solidFill>
                <a:latin typeface="Calibri" charset="0"/>
                <a:ea typeface="ＭＳ Ｐゴシック" charset="0"/>
              </a:rPr>
              <a:t>are on a Coffee Break &amp; Networking Session</a:t>
            </a:r>
          </a:p>
        </p:txBody>
      </p:sp>
      <p:pic>
        <p:nvPicPr>
          <p:cNvPr id="2" name="Picture 1" descr="bioinformatics-ca.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4" y="3645024"/>
            <a:ext cx="2823006" cy="1213161"/>
          </a:xfrm>
          <a:prstGeom prst="rect">
            <a:avLst/>
          </a:prstGeom>
        </p:spPr>
      </p:pic>
    </p:spTree>
    <p:extLst>
      <p:ext uri="{BB962C8B-B14F-4D97-AF65-F5344CB8AC3E}">
        <p14:creationId xmlns:p14="http://schemas.microsoft.com/office/powerpoint/2010/main" val="3805214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a:t>
            </a:r>
            <a:r>
              <a:rPr lang="en-US" dirty="0" smtClean="0">
                <a:ea typeface="ＭＳ Ｐゴシック" charset="0"/>
              </a:rPr>
              <a:t>objectives of module 0</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We'll hit the $1000 genome during </a:t>
            </a:r>
            <a:r>
              <a:rPr lang="en-US" dirty="0" smtClean="0">
                <a:ea typeface="ＭＳ Ｐゴシック" charset="0"/>
              </a:rPr>
              <a:t>2015-</a:t>
            </a:r>
            <a:r>
              <a:rPr lang="en-US" dirty="0">
                <a:ea typeface="ＭＳ Ｐゴシック" charset="0"/>
              </a:rPr>
              <a:t>?, then 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smtClean="0"/>
              <a:t>Cloud computing providers</a:t>
            </a:r>
            <a:endParaRPr lang="en-US" dirty="0"/>
          </a:p>
        </p:txBody>
      </p:sp>
      <p:sp>
        <p:nvSpPr>
          <p:cNvPr id="5" name="Content Placeholder 2"/>
          <p:cNvSpPr>
            <a:spLocks noGrp="1"/>
          </p:cNvSpPr>
          <p:nvPr>
            <p:ph idx="1"/>
          </p:nvPr>
        </p:nvSpPr>
        <p:spPr>
          <a:xfrm>
            <a:off x="152400" y="1600200"/>
            <a:ext cx="8839200" cy="4724400"/>
          </a:xfrm>
        </p:spPr>
        <p:txBody>
          <a:bodyPr/>
          <a:lstStyle/>
          <a:p>
            <a:r>
              <a:rPr lang="en-US" dirty="0" smtClean="0"/>
              <a:t>Amazon AWS</a:t>
            </a:r>
          </a:p>
          <a:p>
            <a:pPr lvl="1"/>
            <a:r>
              <a:rPr lang="en-US" dirty="0">
                <a:hlinkClick r:id="rId2"/>
              </a:rPr>
              <a:t>https://aws.amazon.com</a:t>
            </a:r>
            <a:r>
              <a:rPr lang="en-US" dirty="0" smtClean="0">
                <a:hlinkClick r:id="rId2"/>
              </a:rPr>
              <a:t>/</a:t>
            </a:r>
            <a:r>
              <a:rPr lang="en-US" dirty="0" smtClean="0"/>
              <a:t> </a:t>
            </a:r>
          </a:p>
          <a:p>
            <a:r>
              <a:rPr lang="en-US" dirty="0" smtClean="0"/>
              <a:t>Google cloud</a:t>
            </a:r>
          </a:p>
          <a:p>
            <a:pPr lvl="1"/>
            <a:r>
              <a:rPr lang="en-US" dirty="0">
                <a:hlinkClick r:id="rId3"/>
              </a:rPr>
              <a:t>https://cloud.google.com</a:t>
            </a:r>
            <a:r>
              <a:rPr lang="en-US" dirty="0" smtClean="0">
                <a:hlinkClick r:id="rId3"/>
              </a:rPr>
              <a:t>/</a:t>
            </a:r>
            <a:endParaRPr lang="en-US" dirty="0" smtClean="0"/>
          </a:p>
          <a:p>
            <a:r>
              <a:rPr lang="en-US" dirty="0" smtClean="0"/>
              <a:t>Digital ocean</a:t>
            </a:r>
          </a:p>
          <a:p>
            <a:pPr lvl="1"/>
            <a:r>
              <a:rPr lang="en-US" dirty="0">
                <a:hlinkClick r:id="rId4"/>
              </a:rPr>
              <a:t>https://www.digitalocean.com</a:t>
            </a:r>
            <a:r>
              <a:rPr lang="en-US" dirty="0" smtClean="0">
                <a:hlinkClick r:id="rId4"/>
              </a:rPr>
              <a:t>/</a:t>
            </a:r>
            <a:endParaRPr lang="en-US" dirty="0" smtClean="0"/>
          </a:p>
          <a:p>
            <a:r>
              <a:rPr lang="en-US" dirty="0" smtClean="0"/>
              <a:t>Others I have not tried:</a:t>
            </a:r>
          </a:p>
          <a:p>
            <a:pPr lvl="1"/>
            <a:r>
              <a:rPr lang="en-US" dirty="0"/>
              <a:t>Microsoft Azure (</a:t>
            </a:r>
            <a:r>
              <a:rPr lang="en-US" dirty="0">
                <a:hlinkClick r:id="rId5"/>
              </a:rPr>
              <a:t>https://azure.microsoft.com/en-us</a:t>
            </a:r>
            <a:r>
              <a:rPr lang="en-US" dirty="0" smtClean="0">
                <a:hlinkClick r:id="rId5"/>
              </a:rPr>
              <a:t>/</a:t>
            </a:r>
            <a:r>
              <a:rPr lang="en-US" dirty="0" smtClean="0"/>
              <a:t>)</a:t>
            </a:r>
          </a:p>
          <a:p>
            <a:pPr lvl="1"/>
            <a:r>
              <a:rPr lang="en-US" dirty="0"/>
              <a:t>Rackspace cloud (</a:t>
            </a:r>
            <a:r>
              <a:rPr lang="en-US" dirty="0">
                <a:hlinkClick r:id="rId6"/>
              </a:rPr>
              <a:t>http://www.rackspace.com/</a:t>
            </a:r>
            <a:r>
              <a:rPr lang="en-US" dirty="0" smtClean="0">
                <a:hlinkClick r:id="rId6"/>
              </a:rPr>
              <a:t>cloud</a:t>
            </a:r>
            <a:r>
              <a:rPr lang="en-US" dirty="0" smtClean="0"/>
              <a:t>) </a:t>
            </a:r>
            <a:endParaRPr lang="en-US" dirty="0"/>
          </a:p>
        </p:txBody>
      </p:sp>
    </p:spTree>
    <p:extLst>
      <p:ext uri="{BB962C8B-B14F-4D97-AF65-F5344CB8AC3E}">
        <p14:creationId xmlns:p14="http://schemas.microsoft.com/office/powerpoint/2010/main" val="27758503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9981</TotalTime>
  <Words>1597</Words>
  <Application>Microsoft Macintosh PowerPoint</Application>
  <PresentationFormat>On-screen Show (4:3)</PresentationFormat>
  <Paragraphs>201</Paragraphs>
  <Slides>44</Slides>
  <Notes>6</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Canadian Bioinformatics Workshops</vt:lpstr>
      <vt:lpstr>PowerPoint Presentation</vt:lpstr>
      <vt:lpstr>PowerPoint Presentation</vt:lpstr>
      <vt:lpstr>Learning objectives of the course</vt:lpstr>
      <vt:lpstr>Learning objectives of module 0</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In this workshop:</vt:lpstr>
      <vt:lpstr>Things we have set up:</vt:lpstr>
      <vt:lpstr>Amazon AWS documentation</vt:lpstr>
      <vt:lpstr>Logging into Amazon AWS</vt:lpstr>
      <vt:lpstr>Login to AWS console </vt:lpstr>
      <vt:lpstr>Select "EC2" service</vt:lpstr>
      <vt:lpstr>Launch a new Instance</vt:lpstr>
      <vt:lpstr>Choose an AMI – Find the CSHL SEQTEC 2015 AMI in the Community AMIs</vt:lpstr>
      <vt:lpstr>Choose ”m4.2xlarge" instance type, then "Next: Configure Instance Details".</vt:lpstr>
      <vt:lpstr>Select "Protect against accidental termination", then "Next: Add Storage".</vt:lpstr>
      <vt:lpstr>You should see "snap-xxxxxxx" (32GB) and "snap-xxxxxxx" (500GB) as the two storage volumes selected. Then, "Next: Tag Instance"</vt:lpstr>
      <vt:lpstr>Create a tag like “Name=ObiGriffith” [use your own name]. Then hit "Next: Configure Security Group".</vt:lpstr>
      <vt:lpstr>Select an Existing Security Group, choose "SSH_HTTP_8081_IN_ALL_OUT". Then hit "Review and Launch". </vt:lpstr>
      <vt:lpstr>Review the details of your instance, note the warnings, then hit Launch</vt:lpstr>
      <vt:lpstr>Choose an existing key pair: "CSHL" and then Launch.</vt:lpstr>
      <vt:lpstr>View Instances to see your new instance spinning up!</vt:lpstr>
      <vt:lpstr>Find YOUR instance, select it, and then hit connect for instructions on how to connect</vt:lpstr>
      <vt:lpstr>Take note of your IP address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Obtain your AWS ‘key’ file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IP address. Select your instance and “Connect” or look in Description tab. Then go back to instructions for “Logging into your instance”</vt:lpstr>
      <vt:lpstr>So, at this point:</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Malachi Griffith</cp:lastModifiedBy>
  <cp:revision>676</cp:revision>
  <dcterms:created xsi:type="dcterms:W3CDTF">2011-11-14T19:50:16Z</dcterms:created>
  <dcterms:modified xsi:type="dcterms:W3CDTF">2016-06-14T02:01:17Z</dcterms:modified>
</cp:coreProperties>
</file>